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D21C-16D2-4C48-A16F-41B701719EF6}" type="datetimeFigureOut">
              <a:rPr lang="hr-HR" smtClean="0"/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BA060-5E6F-49C5-8F77-11E2AEF7F11E}" type="slidenum">
              <a:rPr lang="hr-HR" smtClean="0"/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.jpeg"/><Relationship Id="rId2" Type="http://schemas.openxmlformats.org/officeDocument/2006/relationships/hyperlink" Target="http://www.gorican.hr/" TargetMode="External"/><Relationship Id="rId1" Type="http://schemas.openxmlformats.org/officeDocument/2006/relationships/hyperlink" Target="mailto:opcina@gorican.h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3855"/>
            <a:ext cx="8640960" cy="3168351"/>
          </a:xfrm>
        </p:spPr>
        <p:txBody>
          <a:bodyPr>
            <a:noAutofit/>
          </a:bodyPr>
          <a:lstStyle/>
          <a:p>
            <a:pPr algn="l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REPUBLIKA HRVATSKA 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MEĐIMURSKA ŽUPANIJA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OPĆINA GORIČAN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40324 GORIČAN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Trg Sv. Leonarda 22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 ++385(0)40 601-192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Fax.++385(0)40 602 163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hr-HR" sz="2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opcina@gorican.hr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www.gorican.hr</a:t>
            </a: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8352928" cy="3096344"/>
          </a:xfrm>
        </p:spPr>
        <p:txBody>
          <a:bodyPr>
            <a:normAutofit fontScale="87500" lnSpcReduction="20000"/>
          </a:bodyPr>
          <a:lstStyle/>
          <a:p>
            <a:r>
              <a:rPr lang="hr-HR" sz="5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VODIČ KROZ PRORAČUN </a:t>
            </a:r>
            <a:endParaRPr lang="hr-HR" sz="5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PRORAČUN OPĆINE GORIČAN ZA 2025. GODINU S  PROJEKCIJAMA ZA 2026. I 2027. GODINU </a:t>
            </a:r>
            <a:endParaRPr lang="hr-H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hr-HR" dirty="0"/>
          </a:p>
        </p:txBody>
      </p:sp>
      <p:pic>
        <p:nvPicPr>
          <p:cNvPr id="4" name="Slika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60648"/>
            <a:ext cx="4392488" cy="29523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rashodi i izdaci?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rashodi i izdaci su svi troškovi koji su nastali u JLS. Rashodi se u općem i u posebnom dijelu proračuna prikazuju prema: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ekonomskoj klasifikaciji 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programskoj klasifikaciji 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aktivnostima i projektima kao što su poticanje gospodarstva i zapošljavanje, projekt poticanja energetske učinkovitosti, provođenje mjera zaštite i spašavanja građana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komunalna infrastruktura, socijalni oblici pomoći, kapitalne investicije, projekti i programi udruga u kulturi i sportu i sl.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organizacijskoj klasifikaciji kao što su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općinsko vijeće, ured načelnika, Jedinstveni upravni odjel Općine Goričan, vlastiti pogon kao unutarnja ustrojstvena jedinica, proračunski korisnik Knjižnica i čitaonica Goričan.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višak i manjak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viška sredstava dolazi ukoliko se u jednoj godini prikupi više sredstva no što je potrebno tj. potrošeno. Do manjka dolazi kada se potroši više no što se prikupilo.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Proračunska načela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Korisnik\Desktop\1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78" y="1599253"/>
            <a:ext cx="1781424" cy="202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Korisnik\Desktop\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832" y="1865047"/>
            <a:ext cx="1247949" cy="1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Korisnik\Desktop\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64" y="1838082"/>
            <a:ext cx="1238423" cy="1762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Korisnik\Desktop\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571" y="1728038"/>
            <a:ext cx="1181265" cy="183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Korisnik\Desktop\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37" y="3945000"/>
            <a:ext cx="1305107" cy="181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Korisnik\Desktop\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951918"/>
            <a:ext cx="1066949" cy="17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Korisnik\Desktop\7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954527"/>
            <a:ext cx="1400371" cy="1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C:\Users\Korisnik\Desktop\8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045" y="3985261"/>
            <a:ext cx="1190791" cy="17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korisnici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korisnici su ustanove, tijela javne vlasti kojima je JLS osnivač ili suosnivač. Financiranje proračunskih korisnika je većim dijelom iz proračuna svog/svojih osnivača ili suosnivača. Proračunski korisnici JLS mogu biti: dječji vrtići, knjižnice, javne vatrogasne postrojbe, muzeji, kazališta, domovi za starije i nemoćne osobe.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PRIHODA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Prihode poslovanja čine: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poreza (poreza na dohodak, porez na korištenje javnih površina, porez na promet nekretnina, porez na potrošnju, porez na tvrtku)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Pomoći iz inozemstva i od subjekata unutar općeg proračuna 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imovine (kamate, naknade za koncesije, prihodi od zakupa i iznajmljivanja imovine, naknada za korištenje nefinancijske imovine)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upravnih i administrativnih pristojbi, prihodi po posebnim propisima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proizvoda i robe te pruženih usluga i prihodi od donacija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Kazne upravne mjere i ostali prihodi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Prihode od prodaje nefinancijske imovine čine: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neproizvedene dugotrajne imovine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proizvedene dugotrajne imovine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048672"/>
          </a:xfrm>
        </p:spPr>
        <p:txBody>
          <a:bodyPr>
            <a:normAutofit fontScale="87500"/>
          </a:bodyPr>
          <a:lstStyle/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poreza planirani su u iznosu od: 756.507,32 eura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Pomoći iz inozemstva i od subjekata unutar općeg proračuna: 1.646.000,00 eura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imovine: 65.400,00 eura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upravnih i administrativnih pristojbi, pristojbi po posebnim propisima: 106.700,00 eura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proizvoda i robe te pruženih usluga i prihodi od donacija: 15.000,00 eura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Kazne, upravne mjere i ostali prihodi: 1.200,00 eura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nefinancijske imovine: 132.000,00 eura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RASHODA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Rashode poslovanja čine: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zaposlene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Materijalni rashodi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Financijski rashodi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Subvencije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Naknade građanima i kučanstvima na temelju osiguranja i druge naknade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Ostali rashodi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nefinancijske imovine: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neproizvedene dugotrajne imovine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proizvedene dugotrajne imovine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00" y="1844824"/>
            <a:ext cx="4464496" cy="295232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260648"/>
            <a:ext cx="4104456" cy="64087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Poštovani mještani,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kroz ovaj „Vodič kroz proračun” ćete saznati: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čega se sastoji proračun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prihodi i primici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rashodi i izdaci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proračunski višak ili manjak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su proračunska načela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korisnici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400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2" descr="C:\Users\Korisnik\Desktop\PRORAČUN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2204864"/>
            <a:ext cx="3707585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  <a:endParaRPr lang="hr-H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je jedan od najvažnijih dokumenata koji se donosi na razini jedinica lokalne samouprave. 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kojim se procjenjuju prihodi i primici te utvrđuju rashodi i izdaci jedinice lokalne samouprave za proračunsku godinu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adrži i projekciju prihoda i primitaka te rashoda i izdataka za dvije godine unaprijed. 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se odnosi na fiskalnu godinu koja započinje 1. siječnja, a završava 31. prosinca svake kalendarske godine.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se donosi proračun?</a:t>
            </a:r>
            <a:endParaRPr lang="hr-H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donosi predstavničko tijelo jedinica lokalne samouprave (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Općinsko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vijeće). 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Prema Zakonu mora se donijeti najkasnije do k</a:t>
            </a:r>
            <a:r>
              <a:rPr lang="hr-HR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raja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tekuće godine za iduću godinu prema prijedlogu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kojega utvrđuje načelnik i dostavlja predstavničkom tijelu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usvajanje.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čega se sastoji proračun?</a:t>
            </a:r>
            <a:b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16832"/>
            <a:ext cx="4330824" cy="4525963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SADRŽAVA: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pic>
        <p:nvPicPr>
          <p:cNvPr id="2050" name="Picture 2" descr="C:\Users\Korisnik\Desktop\Untitled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852936"/>
            <a:ext cx="3705742" cy="221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 čine:</a:t>
            </a:r>
            <a:endParaRPr lang="hr-H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Račun prihoda i rashoda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kojem su prikazani svi prihodi i rashodi prema ekonomskoj klasifikaciji (npr. prihodi od poreza, imovine, pristojbi te rashodi za nabavu nefinancijske imovine, rashodi za usluge tekućeg i investicijskog održavanja, rashodi za zaposlene, financijski rashodi).  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Račun financiranja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koristi se u trenutku kada postoje  viškovi ili manjkovi. Na računu financiranja prikazuju se izdaci za financijsku imovinu i otplate zajmova te primici od financijske imovine i zaduživanja.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440" y="54868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Slikoviti prikaz općeg dijela proračuna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C:\Users\Korisnik\Desktop\Untitled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988840"/>
            <a:ext cx="7583313" cy="377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Poseban dio proračuna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Poseban dio proračuna sačinjava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rashoda i izdataka raspoređen po organizacijskim jedinica (odjelima) i proračunskim korisnicima iskazanih po vrstama te raspoređenih u programe koji se sastoje od aktivnosti i projekata.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prihodi i primici?</a:t>
            </a:r>
            <a:endParaRPr lang="hr-HR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>
            <a:normAutofit fontScale="55000" lnSpcReduction="20000"/>
          </a:bodyPr>
          <a:lstStyle/>
          <a:p>
            <a:r>
              <a:rPr lang="vi-VN" sz="4200" dirty="0">
                <a:latin typeface="+mj-lt"/>
              </a:rPr>
              <a:t>Kad govorimo o proračunskim prihodima i primicima oni mogu biti </a:t>
            </a:r>
            <a:r>
              <a:rPr lang="vi-VN" sz="4200" b="1" dirty="0">
                <a:latin typeface="+mj-lt"/>
              </a:rPr>
              <a:t>kapitalni prihodi, prihodi poslovanja te pomoći ili donacije. </a:t>
            </a:r>
            <a:endParaRPr lang="hr-HR" sz="4200" b="1" dirty="0">
              <a:latin typeface="+mj-lt"/>
            </a:endParaRPr>
          </a:p>
          <a:p>
            <a:r>
              <a:rPr lang="vi-VN" sz="4200" b="1" dirty="0">
                <a:latin typeface="+mj-lt"/>
              </a:rPr>
              <a:t>Kapitalni prihodi </a:t>
            </a:r>
            <a:r>
              <a:rPr lang="vi-VN" sz="4200" dirty="0">
                <a:latin typeface="+mj-lt"/>
              </a:rPr>
              <a:t>predstavljaju prihode od kapitalnih pomoći iz državnog ili županijskog proračuna te institucija i tijela EU. </a:t>
            </a:r>
            <a:endParaRPr lang="hr-HR" sz="4200" dirty="0">
              <a:latin typeface="+mj-lt"/>
            </a:endParaRPr>
          </a:p>
          <a:p>
            <a:r>
              <a:rPr lang="vi-VN" sz="4200" b="1" dirty="0">
                <a:latin typeface="+mj-lt"/>
              </a:rPr>
              <a:t>Prihodi poslovanja </a:t>
            </a:r>
            <a:r>
              <a:rPr lang="vi-VN" sz="4200" dirty="0">
                <a:latin typeface="+mj-lt"/>
              </a:rPr>
              <a:t>sastoje se od </a:t>
            </a:r>
            <a:r>
              <a:rPr lang="vi-VN" sz="4200" b="1" dirty="0">
                <a:latin typeface="+mj-lt"/>
              </a:rPr>
              <a:t>poreznih</a:t>
            </a:r>
            <a:r>
              <a:rPr lang="vi-VN" sz="4200" dirty="0">
                <a:latin typeface="+mj-lt"/>
              </a:rPr>
              <a:t> i </a:t>
            </a:r>
            <a:r>
              <a:rPr lang="vi-VN" sz="4200" b="1" dirty="0">
                <a:latin typeface="+mj-lt"/>
              </a:rPr>
              <a:t>neporeznih</a:t>
            </a:r>
            <a:r>
              <a:rPr lang="vi-VN" sz="4200" dirty="0">
                <a:latin typeface="+mj-lt"/>
              </a:rPr>
              <a:t> prihoda. Porezni prihodi su </a:t>
            </a:r>
            <a:r>
              <a:rPr lang="hr-HR" sz="4200" dirty="0">
                <a:latin typeface="+mj-lt"/>
              </a:rPr>
              <a:t>npr. </a:t>
            </a:r>
            <a:r>
              <a:rPr lang="vi-VN" sz="4200" dirty="0">
                <a:latin typeface="+mj-lt"/>
              </a:rPr>
              <a:t>porez i prirez na dohodak, porez na imovinu i porez na robu i usluge dok u neporezne prihode spadaju prihodi od financijske imovine, prihodi od nefinancijske imovine, prihodi od upravne i administrativne pristojbe, prihodi od kamata na dane zajmove</a:t>
            </a:r>
            <a:endParaRPr lang="hr-HR" sz="4200" dirty="0">
              <a:latin typeface="+mj-lt"/>
            </a:endParaRPr>
          </a:p>
          <a:p>
            <a:r>
              <a:rPr lang="vi-VN" sz="4200" b="1" dirty="0">
                <a:latin typeface="+mj-lt"/>
              </a:rPr>
              <a:t>Pomoći ili donacije </a:t>
            </a:r>
            <a:r>
              <a:rPr lang="vi-VN" sz="4200" dirty="0">
                <a:latin typeface="+mj-lt"/>
              </a:rPr>
              <a:t>mogu biti donacije od pravnih i fizičkih osoba izvan općeg proračuna. Pomoći ili donacije su prilično značajna stavka u proračunima lokalnih jedinica. To su sredstva što ih jedna državna jedinica prima od druge državne jedinice ili međunarodne institucije, a ne mora ih vratiti niti za njih dati neku naknadu</a:t>
            </a:r>
            <a:r>
              <a:rPr lang="vi-VN" dirty="0">
                <a:latin typeface="+mj-lt"/>
              </a:rPr>
              <a:t>. </a:t>
            </a:r>
            <a:endParaRPr lang="hr-HR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5924</Words>
  <Application>WPS Presentation</Application>
  <PresentationFormat>Prikaz na zaslonu (4:3)</PresentationFormat>
  <Paragraphs>112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  REPUBLIKA HRVATSKA  MEĐIMURSKA ŽUPANIJA OPĆINA GORIČAN 40324 GORIČAN Trg Sv. Leonarda 22 Tel. ++385(0)40 601-192 Fax.++385(0)40 602 163 e-mail: opcina@gorican.hr www.gorican.hr			</vt:lpstr>
      <vt:lpstr>PowerPoint 演示文稿</vt:lpstr>
      <vt:lpstr>Što je proračun?</vt:lpstr>
      <vt:lpstr>Kako se donosi proračun?</vt:lpstr>
      <vt:lpstr>Od čega se sastoji proračun? </vt:lpstr>
      <vt:lpstr>Opći dio proračuna čine:</vt:lpstr>
      <vt:lpstr>Slikoviti prikaz općeg dijela proračuna</vt:lpstr>
      <vt:lpstr>Poseban dio proračuna</vt:lpstr>
      <vt:lpstr>Što su proračunski prihodi i primici?</vt:lpstr>
      <vt:lpstr>Što su proračunski rashodi i izdaci?</vt:lpstr>
      <vt:lpstr>Proračunski višak i manjak</vt:lpstr>
      <vt:lpstr>Proračunska načela</vt:lpstr>
      <vt:lpstr>Proračunski korisnici</vt:lpstr>
      <vt:lpstr>STRUKTURA PRIHODA</vt:lpstr>
      <vt:lpstr>PowerPoint 演示文稿</vt:lpstr>
      <vt:lpstr>STRUKTURA RASHODA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 MEĐIMURSKA ŽUPANIJA OPĆINA GORIČAN 40324 GORIČAN Trg Sv. Leonarda 22 Tel. ++385(0)40 601-192 Fax.++385(0)40 602 163 e-mail: opcina@gorican.hr www.gorican.hr</dc:title>
  <dc:creator>Korisnik</dc:creator>
  <cp:lastModifiedBy>Petra Markač</cp:lastModifiedBy>
  <cp:revision>29</cp:revision>
  <dcterms:created xsi:type="dcterms:W3CDTF">2019-11-18T06:55:00Z</dcterms:created>
  <dcterms:modified xsi:type="dcterms:W3CDTF">2026-03-27T08:45:00Z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3ABC6A4F07104BDE812055B1FE120B15_13</vt:lpwstr>
  </property>
  <property fmtid="{D5CDD505-2E9C-101B-9397-08002B2CF9AE}" pid="3" name="KSOProductBuildVer">
    <vt:lpwstr>1033-12.2.0.22549</vt:lpwstr>
  </property>
</Properties>
</file>