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74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00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279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775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60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937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37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058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35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221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341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D21C-16D2-4C48-A16F-41B701719EF6}" type="datetimeFigureOut">
              <a:rPr lang="hr-HR" smtClean="0"/>
              <a:t>16.12.2019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688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opcina@gorican.h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855"/>
            <a:ext cx="4176464" cy="3168351"/>
          </a:xfrm>
        </p:spPr>
        <p:txBody>
          <a:bodyPr>
            <a:noAutofit/>
          </a:bodyPr>
          <a:lstStyle/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REPUBLIKA HRVATSKA 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MEĐIMURSKA ŽUPANIJA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OPĆINA GORIČAN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40324 GORIČAN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Trg Sv. Leonarda 22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 ++385(0)40 601-192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Fax.++385(0)40 602 163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hr-HR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opcina@gorican.hr</a:t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www.gorican.hr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8352928" cy="3096344"/>
          </a:xfrm>
        </p:spPr>
        <p:txBody>
          <a:bodyPr>
            <a:normAutofit fontScale="77500" lnSpcReduction="20000"/>
          </a:bodyPr>
          <a:lstStyle/>
          <a:p>
            <a:r>
              <a:rPr lang="hr-HR" sz="5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VODIČ KROZ PRORAČUN ZA GRAĐANE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PRORAČUN OPĆINE GORIČAN ZA 2020. GODINU I PROJEKCIJE ZA 2021. I 2022. GODINU </a:t>
            </a:r>
          </a:p>
          <a:p>
            <a:pPr algn="l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3410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rashodi i izdaci su svi troškovi koji su nastali u JLS. Rashodi se u općem i u posebnom dijelu proračuna prikazuju prema: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ekonomskoj klasifikaciji kao što su naknade zaposlenima, građanima i kućanstvima te subvencije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programskoj klasifikaciji po programima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aktivnostima i projektima kao što su poticanje gospodarstva i zapošljavanje, projekt poticanja energetske učinkovitosti, provođenje mjera zaštite i spašavanja građana…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organizacijskoj klasifikaciji kao što su upravni odjel za prostorno planiranje, komunalni sustav i ekologiju, upravni odjel za proračun i financije, upravni odjel za opće i pravne poslove te lokalnu samoupra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0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višak i manjak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viška sredstava dolazi ukoliko se u jednoj godini prikupi više sredstva no što je potrebno tj. potrošeno. Do manjka dolazi kada se potroši više no što se prikupilo.</a:t>
            </a:r>
          </a:p>
        </p:txBody>
      </p:sp>
    </p:spTree>
    <p:extLst>
      <p:ext uri="{BB962C8B-B14F-4D97-AF65-F5344CB8AC3E}">
        <p14:creationId xmlns:p14="http://schemas.microsoft.com/office/powerpoint/2010/main" val="3615143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Proračunska načela</a:t>
            </a:r>
          </a:p>
        </p:txBody>
      </p:sp>
      <p:pic>
        <p:nvPicPr>
          <p:cNvPr id="4098" name="Picture 2" descr="C:\Users\Korisnik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78" y="1599253"/>
            <a:ext cx="1781424" cy="202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orisnik\Desktop\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32" y="1865047"/>
            <a:ext cx="1247949" cy="1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Korisnik\Desktop\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64" y="1838082"/>
            <a:ext cx="1238423" cy="1762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Korisnik\Desktop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571" y="1728038"/>
            <a:ext cx="1181265" cy="183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Korisnik\Desktop\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37" y="3945000"/>
            <a:ext cx="1305107" cy="181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Korisnik\Desktop\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51918"/>
            <a:ext cx="1066949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Korisnik\Desktop\7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54527"/>
            <a:ext cx="1400371" cy="1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C:\Users\Korisnik\Desktop\8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045" y="3985261"/>
            <a:ext cx="1190791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5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 su ustanove, tijela javne vlasti kojima je JLS osnivač ili suosnivač. Financiranje proračunskih korisnika je većim dijelom iz proračuna svog/svojih osnivača ili suosnivača. Proračunski korisnici JLS mogu biti: dječji vrtići, knjižnice, javne vatrogasne postrojbe, muzeji, kazališta, domovi za starije i nemoćne osobe.</a:t>
            </a:r>
          </a:p>
        </p:txBody>
      </p:sp>
    </p:spTree>
    <p:extLst>
      <p:ext uri="{BB962C8B-B14F-4D97-AF65-F5344CB8AC3E}">
        <p14:creationId xmlns:p14="http://schemas.microsoft.com/office/powerpoint/2010/main" val="322471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00" y="1844824"/>
            <a:ext cx="4464496" cy="295232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260648"/>
            <a:ext cx="4104456" cy="6408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Poštovani mještani,</a:t>
            </a:r>
          </a:p>
          <a:p>
            <a:pPr marL="0" indent="0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kroz ovaj „Vodič kroz proračun” ćete saznati: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čega se sastoji proračun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prihodi i primici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proračunski višak ili manjak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su proračunska načela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korisnici</a:t>
            </a:r>
          </a:p>
          <a:p>
            <a:endParaRPr lang="hr-HR" sz="2400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2" descr="C:\Users\Korisnik\Desktop\PRORAČU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204864"/>
            <a:ext cx="3707585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781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r>
              <a:rPr lang="vi-VN" sz="2800" dirty="0"/>
              <a:t>Proračun je jedan od najvažnijih dokumenata koji se donosi na razini jedinica lokalne samouprave. </a:t>
            </a:r>
            <a:endParaRPr lang="hr-HR" sz="2800" dirty="0"/>
          </a:p>
          <a:p>
            <a:r>
              <a:rPr lang="hr-HR" sz="2800" dirty="0"/>
              <a:t>Akt </a:t>
            </a:r>
            <a:r>
              <a:rPr lang="vi-VN" sz="2800" dirty="0"/>
              <a:t>kojim se procjenjuju prihodi i primici te utvrđuju rashodi i izdaci jedinice lokalne samouprave za proračunsku godinu</a:t>
            </a:r>
            <a:r>
              <a:rPr lang="hr-HR" sz="2800" dirty="0"/>
              <a:t>.</a:t>
            </a:r>
          </a:p>
          <a:p>
            <a:r>
              <a:rPr lang="hr-HR" sz="2800" dirty="0"/>
              <a:t>S</a:t>
            </a:r>
            <a:r>
              <a:rPr lang="vi-VN" sz="2800" dirty="0"/>
              <a:t>adrži i projekciju prihoda i primitaka te rashoda i izdataka za dvije godine unaprijed. </a:t>
            </a:r>
            <a:endParaRPr lang="hr-HR" sz="2800" dirty="0"/>
          </a:p>
          <a:p>
            <a:r>
              <a:rPr lang="hr-HR" sz="2800" dirty="0"/>
              <a:t>Proračun se odnosi na fiskalnu godinu koja započinje 1. siječnja, a završava 31. prosinca svake kalendarske godine.</a:t>
            </a:r>
          </a:p>
        </p:txBody>
      </p:sp>
    </p:spTree>
    <p:extLst>
      <p:ext uri="{BB962C8B-B14F-4D97-AF65-F5344CB8AC3E}">
        <p14:creationId xmlns:p14="http://schemas.microsoft.com/office/powerpoint/2010/main" val="225233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donosi proračun?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donosi predstavničko tijelo jedinica lokalne samouprave (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vijeće). 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Prema Zakonu mora se donijeti najkasnije do konca tekuće godine za iduću godinu prema prijedlogu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kojega utvrđuje načelnik i dostavlja predstavničkom tijelu. 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Ako se proračun ne donese u roku ili se ne odredi privremeno financiranje slijedi: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raspuštanje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skog vijeća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prijevremeni izbori za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vijeće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093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čega se sastoji proračun?</a:t>
            </a:r>
            <a:b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16832"/>
            <a:ext cx="4330824" cy="4525963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SADRŽAVA: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razvojnih programa</a:t>
            </a:r>
          </a:p>
          <a:p>
            <a:endParaRPr lang="hr-HR" dirty="0"/>
          </a:p>
        </p:txBody>
      </p:sp>
      <p:pic>
        <p:nvPicPr>
          <p:cNvPr id="2050" name="Picture 2" descr="C:\Users\Korisnik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52936"/>
            <a:ext cx="3705742" cy="221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09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čine: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prihoda i rashoda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kojem su prikazani svi prihodi i rashodi prema ekonomskoj klasifikaciji (npr. prihodi od poreza, imovine, pristojbi te rashodi za nabavu nefinancijske imovine, rashodi za usluge tekućeg i investicijskog održavanja, rashodi za zaposlene, financijski rashodi).  </a:t>
            </a:r>
          </a:p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Račun financiranja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koristi se u trenutku kada postoje  viškovi ili manjkovi. Na računu financiranja prikazuju se izdaci za financijsku imovinu i otplate zajmova te primici od financijske imovine i zaduživanja.</a:t>
            </a:r>
          </a:p>
        </p:txBody>
      </p:sp>
    </p:spTree>
    <p:extLst>
      <p:ext uri="{BB962C8B-B14F-4D97-AF65-F5344CB8AC3E}">
        <p14:creationId xmlns:p14="http://schemas.microsoft.com/office/powerpoint/2010/main" val="125694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440" y="54868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Slikoviti prikaz općeg dijela proračuna</a:t>
            </a:r>
          </a:p>
        </p:txBody>
      </p:sp>
      <p:pic>
        <p:nvPicPr>
          <p:cNvPr id="3076" name="Picture 4" descr="C:\Users\Korisnik\Desktop\Untitled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988840"/>
            <a:ext cx="7583313" cy="377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721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 sačinjava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rashoda i izdataka raspoređen po organizacijskim jedinica (odjelima) i proračunskim korisnicima iskazanih po vrstama te raspoređenih u programe koji se sastoje od aktivnosti i projekata.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1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prihodi i primici?</a:t>
            </a:r>
            <a:endParaRPr lang="hr-HR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fontScale="55000" lnSpcReduction="20000"/>
          </a:bodyPr>
          <a:lstStyle/>
          <a:p>
            <a:r>
              <a:rPr lang="vi-VN" sz="4200" dirty="0">
                <a:latin typeface="+mj-lt"/>
              </a:rPr>
              <a:t>Kad govorimo o proračunskim prihodima i primicima oni mogu biti </a:t>
            </a:r>
            <a:r>
              <a:rPr lang="vi-VN" sz="4200" b="1" dirty="0">
                <a:latin typeface="+mj-lt"/>
              </a:rPr>
              <a:t>kapitalni prihodi, prihodi poslovanja te pomoći ili donacije. </a:t>
            </a:r>
            <a:endParaRPr lang="hr-HR" sz="4200" b="1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Kapitalni prihodi </a:t>
            </a:r>
            <a:r>
              <a:rPr lang="vi-VN" sz="4200" dirty="0">
                <a:latin typeface="+mj-lt"/>
              </a:rPr>
              <a:t>predstavljaju prihode od kapitalnih pomoći iz državnog ili županijskog proračuna te institucija i tijela EU. </a:t>
            </a:r>
            <a:endParaRPr lang="hr-HR" sz="4200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Prihodi poslovanja </a:t>
            </a:r>
            <a:r>
              <a:rPr lang="vi-VN" sz="4200" dirty="0">
                <a:latin typeface="+mj-lt"/>
              </a:rPr>
              <a:t>sastoje se od </a:t>
            </a:r>
            <a:r>
              <a:rPr lang="vi-VN" sz="4200" b="1" dirty="0">
                <a:latin typeface="+mj-lt"/>
              </a:rPr>
              <a:t>poreznih</a:t>
            </a:r>
            <a:r>
              <a:rPr lang="vi-VN" sz="4200" dirty="0">
                <a:latin typeface="+mj-lt"/>
              </a:rPr>
              <a:t> i </a:t>
            </a:r>
            <a:r>
              <a:rPr lang="vi-VN" sz="4200" b="1" dirty="0">
                <a:latin typeface="+mj-lt"/>
              </a:rPr>
              <a:t>neporeznih</a:t>
            </a:r>
            <a:r>
              <a:rPr lang="vi-VN" sz="4200" dirty="0">
                <a:latin typeface="+mj-lt"/>
              </a:rPr>
              <a:t> prihoda. Porezni prihodi su recimo, porez i prirez na dohodak, porez na imovinu i porez na robu i usluge dok u neporezne prihode spadaju prihodi od financijske imovine, prihodi od nefinancijske imovine, prihodi od upravne i administrativne pristojbe, prihodi od kamata na dane zajmove</a:t>
            </a:r>
            <a:endParaRPr lang="hr-HR" sz="4200" dirty="0">
              <a:latin typeface="+mj-lt"/>
            </a:endParaRPr>
          </a:p>
          <a:p>
            <a:r>
              <a:rPr lang="vi-VN" sz="4200" b="1" dirty="0">
                <a:latin typeface="+mj-lt"/>
              </a:rPr>
              <a:t>Pomoći ili donacije </a:t>
            </a:r>
            <a:r>
              <a:rPr lang="vi-VN" sz="4200" dirty="0">
                <a:latin typeface="+mj-lt"/>
              </a:rPr>
              <a:t>mogu biti donacije od pravnih i fizičkih osoba izvan općeg proračuna. Pomoći ili donacije su prilično značajna stavka u proračunima lokalnih jedinica. To su sredstva što ih jedna državna jedinica prima od druge državne jedinice ili međunarodne institucije, a ne mora ih vratiti niti za njih dati neku naknadu</a:t>
            </a:r>
            <a:r>
              <a:rPr lang="vi-VN" dirty="0">
                <a:latin typeface="+mj-lt"/>
              </a:rPr>
              <a:t>. </a:t>
            </a: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976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758</Words>
  <Application>Microsoft Office PowerPoint</Application>
  <PresentationFormat>Prikaz na zaslonu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  REPUBLIKA HRVATSKA  MEĐIMURSKA ŽUPANIJA OPĆINA GORIČAN 40324 GORIČAN Trg Sv. Leonarda 22 Tel. ++385(0)40 601-192 Fax.++385(0)40 602 163 e-mail: opcina@gorican.hr www.gorican.hr</vt:lpstr>
      <vt:lpstr>PowerPoint prezentacija</vt:lpstr>
      <vt:lpstr>Što je proračun?</vt:lpstr>
      <vt:lpstr>Kako se donosi proračun?</vt:lpstr>
      <vt:lpstr>Od čega se sastoji proračun? </vt:lpstr>
      <vt:lpstr>Opći dio proračuna čine:</vt:lpstr>
      <vt:lpstr>Slikoviti prikaz općeg dijela proračuna</vt:lpstr>
      <vt:lpstr>Poseban dio proračuna</vt:lpstr>
      <vt:lpstr>Što su proračunski prihodi i primici?</vt:lpstr>
      <vt:lpstr>Što su proračunski rashodi i izdaci?</vt:lpstr>
      <vt:lpstr>Proračunski višak i manjak</vt:lpstr>
      <vt:lpstr>Proračunska načela</vt:lpstr>
      <vt:lpstr>Proračunski korisnici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 MEĐIMURSKA ŽUPANIJA OPĆINA GORIČAN 40324 GORIČAN Trg Sv. Leonarda 22 Tel. ++385(0)40 601-192 Fax.++385(0)40 602 163 e-mail: opcina@gorican.hr www.gorican.hr</dc:title>
  <dc:creator>Korisnik</dc:creator>
  <cp:lastModifiedBy>Korisnik</cp:lastModifiedBy>
  <cp:revision>14</cp:revision>
  <dcterms:created xsi:type="dcterms:W3CDTF">2019-11-18T06:55:24Z</dcterms:created>
  <dcterms:modified xsi:type="dcterms:W3CDTF">2019-12-16T08:54:23Z</dcterms:modified>
</cp:coreProperties>
</file>